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Fira Sans Extra Condensed Medium"/>
      <p:regular r:id="rId28"/>
      <p:bold r:id="rId29"/>
      <p:italic r:id="rId30"/>
      <p:boldItalic r:id="rId31"/>
    </p:embeddedFont>
    <p:embeddedFont>
      <p:font typeface="Roboto Condensed"/>
      <p:regular r:id="rId32"/>
      <p:bold r:id="rId33"/>
      <p:italic r:id="rId34"/>
      <p:boldItalic r:id="rId35"/>
    </p:embeddedFont>
    <p:embeddedFont>
      <p:font typeface="Squada One"/>
      <p:regular r:id="rId36"/>
    </p:embeddedFont>
    <p:embeddedFont>
      <p:font typeface="Roboto Condensed Light"/>
      <p:regular r:id="rId37"/>
      <p:bold r:id="rId38"/>
      <p:italic r:id="rId39"/>
      <p:boldItalic r:id="rId40"/>
    </p:embeddedFont>
    <p:embeddedFont>
      <p:font typeface="Exo 2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4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8838AB3-FDA0-4590-8249-06F97298CC9B}">
  <a:tblStyle styleId="{88838AB3-FDA0-4590-8249-06F97298CC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4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CondensedLight-boldItalic.fntdata"/><Relationship Id="rId20" Type="http://schemas.openxmlformats.org/officeDocument/2006/relationships/slide" Target="slides/slide14.xml"/><Relationship Id="rId42" Type="http://schemas.openxmlformats.org/officeDocument/2006/relationships/font" Target="fonts/Exo2-bold.fntdata"/><Relationship Id="rId41" Type="http://schemas.openxmlformats.org/officeDocument/2006/relationships/font" Target="fonts/Exo2-regular.fntdata"/><Relationship Id="rId22" Type="http://schemas.openxmlformats.org/officeDocument/2006/relationships/slide" Target="slides/slide16.xml"/><Relationship Id="rId44" Type="http://schemas.openxmlformats.org/officeDocument/2006/relationships/font" Target="fonts/Exo2-boldItalic.fntdata"/><Relationship Id="rId21" Type="http://schemas.openxmlformats.org/officeDocument/2006/relationships/slide" Target="slides/slide15.xml"/><Relationship Id="rId43" Type="http://schemas.openxmlformats.org/officeDocument/2006/relationships/font" Target="fonts/Exo2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FiraSansExtraCondensedMedium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ExtraCondensed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Medium-boldItalic.fntdata"/><Relationship Id="rId30" Type="http://schemas.openxmlformats.org/officeDocument/2006/relationships/font" Target="fonts/FiraSansExtraCondensedMedium-italic.fntdata"/><Relationship Id="rId11" Type="http://schemas.openxmlformats.org/officeDocument/2006/relationships/slide" Target="slides/slide5.xml"/><Relationship Id="rId33" Type="http://schemas.openxmlformats.org/officeDocument/2006/relationships/font" Target="fonts/RobotoCondensed-bold.fntdata"/><Relationship Id="rId10" Type="http://schemas.openxmlformats.org/officeDocument/2006/relationships/slide" Target="slides/slide4.xml"/><Relationship Id="rId32" Type="http://schemas.openxmlformats.org/officeDocument/2006/relationships/font" Target="fonts/RobotoCondensed-regular.fntdata"/><Relationship Id="rId13" Type="http://schemas.openxmlformats.org/officeDocument/2006/relationships/slide" Target="slides/slide7.xml"/><Relationship Id="rId35" Type="http://schemas.openxmlformats.org/officeDocument/2006/relationships/font" Target="fonts/RobotoCondensed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Condensed-italic.fntdata"/><Relationship Id="rId15" Type="http://schemas.openxmlformats.org/officeDocument/2006/relationships/slide" Target="slides/slide9.xml"/><Relationship Id="rId37" Type="http://schemas.openxmlformats.org/officeDocument/2006/relationships/font" Target="fonts/RobotoCondensedLight-regular.fntdata"/><Relationship Id="rId14" Type="http://schemas.openxmlformats.org/officeDocument/2006/relationships/slide" Target="slides/slide8.xml"/><Relationship Id="rId36" Type="http://schemas.openxmlformats.org/officeDocument/2006/relationships/font" Target="fonts/SquadaOne-regular.fntdata"/><Relationship Id="rId17" Type="http://schemas.openxmlformats.org/officeDocument/2006/relationships/slide" Target="slides/slide11.xml"/><Relationship Id="rId39" Type="http://schemas.openxmlformats.org/officeDocument/2006/relationships/font" Target="fonts/RobotoCondensedLight-italic.fntdata"/><Relationship Id="rId16" Type="http://schemas.openxmlformats.org/officeDocument/2006/relationships/slide" Target="slides/slide10.xml"/><Relationship Id="rId38" Type="http://schemas.openxmlformats.org/officeDocument/2006/relationships/font" Target="fonts/RobotoCondensedLight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40422e07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40422e07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= </a:t>
            </a:r>
            <a:r>
              <a:rPr lang="en"/>
              <a:t>分類正確的樣本佔所有樣本的比例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Precision = 預測為正的樣本中實際也為正的比例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Recall = 實際為正的樣本中預測為正的比例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F1= 2PR/(P+R) //binary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48ba8a44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48ba8a44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4884dc479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4884dc479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= 分類正確的樣本佔所有樣本的比例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Precision = 預測為正的樣本中實際也為正的比例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Recall = 實際為正的樣本中預測為正的比例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F1= 2PR/(P+R) //binary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48ba8a44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48ba8a44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848ba8a44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848ba8a44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	Accuracy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	46%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	57%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	57%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	60%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	58%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	61%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	52%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	49%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	45%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	49%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35	53%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	57%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	65%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	60%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84884dc479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84884dc479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848ba8a44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848ba8a44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848ba8a44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848ba8a44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8d3b44f08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58d3b44f08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848ba8a44e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848ba8a44e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40422e07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40422e07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801d6039a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801d6039a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48ba8a4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48ba8a4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8d3b44f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8d3b44f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48ba8a44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48ba8a44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8d3b44f08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8d3b44f08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4884dc479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4884dc479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4884dc479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4884dc479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4884dc479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4884dc479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2" name="Google Shape;72;p1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6" name="Google Shape;76;p1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8" name="Google Shape;78;p1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0" name="Google Shape;80;p1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3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6" name="Google Shape;86;p13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" name="Google Shape;87;p13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2">
  <p:cSld name="CUSTOM_1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16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7" name="Google Shape;97;p16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8" name="Google Shape;98;p16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0" name="Google Shape;100;p16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2" name="Google Shape;102;p16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">
  <p:cSld name="CUSTOM_29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18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4">
  <p:cSld name="CUSTOM_15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2" name="Google Shape;22;p3"/>
          <p:cNvSpPr txBox="1"/>
          <p:nvPr>
            <p:ph idx="13" type="subTitle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3" name="Google Shape;23;p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" name="Google Shape;24;p3"/>
          <p:cNvSpPr txBox="1"/>
          <p:nvPr>
            <p:ph idx="15" type="subTitle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6" name="Google Shape;26;p3"/>
          <p:cNvSpPr txBox="1"/>
          <p:nvPr>
            <p:ph idx="17" type="subTitle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7" name="Google Shape;27;p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8" name="Google Shape;28;p3"/>
          <p:cNvSpPr txBox="1"/>
          <p:nvPr>
            <p:ph idx="19" type="subTitle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9" name="Google Shape;29;p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0" name="Google Shape;30;p3"/>
          <p:cNvSpPr txBox="1"/>
          <p:nvPr>
            <p:ph idx="21" type="subTitle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6">
  <p:cSld name="CUSTOM_3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CUSTOM_33">
    <p:bg>
      <p:bgPr>
        <a:noFill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subTitle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7" name="Google Shape;47;p8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" name="Google Shape;50;p9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2" name="Google Shape;52;p9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9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9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9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" name="Google Shape;58;p10"/>
          <p:cNvSpPr txBox="1"/>
          <p:nvPr>
            <p:ph idx="2"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" name="Google Shape;60;p10"/>
          <p:cNvSpPr txBox="1"/>
          <p:nvPr>
            <p:ph idx="3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4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2" name="Google Shape;62;p10"/>
          <p:cNvSpPr txBox="1"/>
          <p:nvPr>
            <p:ph idx="5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6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rive.google.com/open?id=161XiThrCsu9tKvfJOefCFYC2togWypIA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idx="1" type="subTitle"/>
          </p:nvPr>
        </p:nvSpPr>
        <p:spPr>
          <a:xfrm>
            <a:off x="871625" y="3335800"/>
            <a:ext cx="7151100" cy="14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Group 19. </a:t>
            </a:r>
            <a:endParaRPr sz="1600"/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06303032 黃佳文 B06605026 劉芷晴 B06705024 郭宇軒</a:t>
            </a:r>
            <a:endParaRPr/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06705033 莊海因 B</a:t>
            </a:r>
            <a:r>
              <a:rPr lang="en"/>
              <a:t>06705036 高繹翔 B</a:t>
            </a:r>
            <a:r>
              <a:rPr lang="en"/>
              <a:t>06705048 王佩琳 </a:t>
            </a:r>
            <a:endParaRPr/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33" name="Google Shape;133;p26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BDA2020_MIDTERM</a:t>
            </a:r>
            <a:endParaRPr/>
          </a:p>
        </p:txBody>
      </p:sp>
      <p:cxnSp>
        <p:nvCxnSpPr>
          <p:cNvPr id="134" name="Google Shape;134;p26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/>
          <p:nvPr/>
        </p:nvSpPr>
        <p:spPr>
          <a:xfrm>
            <a:off x="1508225" y="1359425"/>
            <a:ext cx="5184600" cy="2778300"/>
          </a:xfrm>
          <a:prstGeom prst="snip2DiagRect">
            <a:avLst>
              <a:gd fmla="val 18257" name="adj1"/>
              <a:gd fmla="val 0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5"/>
          <p:cNvSpPr txBox="1"/>
          <p:nvPr>
            <p:ph type="ctrTitle"/>
          </p:nvPr>
        </p:nvSpPr>
        <p:spPr>
          <a:xfrm>
            <a:off x="0" y="352850"/>
            <a:ext cx="9144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- KNN - </a:t>
            </a:r>
            <a:r>
              <a:rPr lang="en"/>
              <a:t>種子關鍵字</a:t>
            </a:r>
            <a:endParaRPr/>
          </a:p>
        </p:txBody>
      </p:sp>
      <p:graphicFrame>
        <p:nvGraphicFramePr>
          <p:cNvPr id="224" name="Google Shape;224;p35"/>
          <p:cNvGraphicFramePr/>
          <p:nvPr/>
        </p:nvGraphicFramePr>
        <p:xfrm>
          <a:off x="1618875" y="134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{88838AB3-FDA0-4590-8249-06F97298CC9B}</a:tableStyleId>
              </a:tblPr>
              <a:tblGrid>
                <a:gridCol w="1691325"/>
                <a:gridCol w="1691325"/>
                <a:gridCol w="1691325"/>
              </a:tblGrid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k=5</a:t>
                      </a:r>
                      <a:endParaRPr b="1" sz="1600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109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6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41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25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25" name="Google Shape;225;p35"/>
          <p:cNvCxnSpPr/>
          <p:nvPr/>
        </p:nvCxnSpPr>
        <p:spPr>
          <a:xfrm rot="10800000">
            <a:off x="-6775" y="3198025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5"/>
          <p:cNvCxnSpPr/>
          <p:nvPr/>
        </p:nvCxnSpPr>
        <p:spPr>
          <a:xfrm>
            <a:off x="1508225" y="3198025"/>
            <a:ext cx="5205300" cy="141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5"/>
          <p:cNvCxnSpPr/>
          <p:nvPr/>
        </p:nvCxnSpPr>
        <p:spPr>
          <a:xfrm rot="10800000">
            <a:off x="0" y="2220200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5"/>
          <p:cNvCxnSpPr/>
          <p:nvPr/>
        </p:nvCxnSpPr>
        <p:spPr>
          <a:xfrm>
            <a:off x="1515000" y="2220200"/>
            <a:ext cx="5198400" cy="3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35"/>
          <p:cNvSpPr txBox="1"/>
          <p:nvPr/>
        </p:nvSpPr>
        <p:spPr>
          <a:xfrm>
            <a:off x="6868350" y="1569500"/>
            <a:ext cx="2275800" cy="17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Accuracy = 70.2%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f1_score =  0.792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Precision_score =  0.71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Recall_score =  0.896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877" y="1299050"/>
            <a:ext cx="7710250" cy="35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ccuracy At Each K-Value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 - 種子關鍵字</a:t>
            </a:r>
            <a:endParaRPr/>
          </a:p>
        </p:txBody>
      </p:sp>
      <p:sp>
        <p:nvSpPr>
          <p:cNvPr id="236" name="Google Shape;236;p36"/>
          <p:cNvSpPr/>
          <p:nvPr/>
        </p:nvSpPr>
        <p:spPr>
          <a:xfrm>
            <a:off x="3175300" y="1375250"/>
            <a:ext cx="199500" cy="273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/>
          <p:nvPr/>
        </p:nvSpPr>
        <p:spPr>
          <a:xfrm>
            <a:off x="1508225" y="1359425"/>
            <a:ext cx="5184600" cy="2778300"/>
          </a:xfrm>
          <a:prstGeom prst="snip2DiagRect">
            <a:avLst>
              <a:gd fmla="val 18257" name="adj1"/>
              <a:gd fmla="val 0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7"/>
          <p:cNvSpPr txBox="1"/>
          <p:nvPr>
            <p:ph type="ctrTitle"/>
          </p:nvPr>
        </p:nvSpPr>
        <p:spPr>
          <a:xfrm>
            <a:off x="0" y="352850"/>
            <a:ext cx="9144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- KNN - 種子關鍵字</a:t>
            </a:r>
            <a:endParaRPr/>
          </a:p>
        </p:txBody>
      </p:sp>
      <p:graphicFrame>
        <p:nvGraphicFramePr>
          <p:cNvPr id="243" name="Google Shape;243;p37"/>
          <p:cNvGraphicFramePr/>
          <p:nvPr/>
        </p:nvGraphicFramePr>
        <p:xfrm>
          <a:off x="1618875" y="134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{88838AB3-FDA0-4590-8249-06F97298CC9B}</a:tableStyleId>
              </a:tblPr>
              <a:tblGrid>
                <a:gridCol w="1691325"/>
                <a:gridCol w="1691325"/>
                <a:gridCol w="1691325"/>
              </a:tblGrid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k=19</a:t>
                      </a:r>
                      <a:endParaRPr b="1" sz="1700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113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2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38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28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44" name="Google Shape;244;p37"/>
          <p:cNvCxnSpPr/>
          <p:nvPr/>
        </p:nvCxnSpPr>
        <p:spPr>
          <a:xfrm rot="10800000">
            <a:off x="-6775" y="3198025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37"/>
          <p:cNvCxnSpPr/>
          <p:nvPr/>
        </p:nvCxnSpPr>
        <p:spPr>
          <a:xfrm>
            <a:off x="1508225" y="3198025"/>
            <a:ext cx="5205300" cy="141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37"/>
          <p:cNvCxnSpPr/>
          <p:nvPr/>
        </p:nvCxnSpPr>
        <p:spPr>
          <a:xfrm rot="10800000">
            <a:off x="0" y="2220200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37"/>
          <p:cNvCxnSpPr/>
          <p:nvPr/>
        </p:nvCxnSpPr>
        <p:spPr>
          <a:xfrm>
            <a:off x="1515000" y="2220200"/>
            <a:ext cx="5198400" cy="3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8" name="Google Shape;248;p37"/>
          <p:cNvSpPr txBox="1"/>
          <p:nvPr/>
        </p:nvSpPr>
        <p:spPr>
          <a:xfrm>
            <a:off x="6868350" y="1569500"/>
            <a:ext cx="2275800" cy="17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Accuracy = 77.9%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f1_score =  0.8496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Precision_score =  0.748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Recall_score =  0.983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8"/>
          <p:cNvSpPr/>
          <p:nvPr/>
        </p:nvSpPr>
        <p:spPr>
          <a:xfrm>
            <a:off x="1508225" y="1359425"/>
            <a:ext cx="5194800" cy="2778300"/>
          </a:xfrm>
          <a:prstGeom prst="snip2DiagRect">
            <a:avLst>
              <a:gd fmla="val 18257" name="adj1"/>
              <a:gd fmla="val 0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8"/>
          <p:cNvSpPr txBox="1"/>
          <p:nvPr>
            <p:ph type="ctrTitle"/>
          </p:nvPr>
        </p:nvSpPr>
        <p:spPr>
          <a:xfrm>
            <a:off x="0" y="352850"/>
            <a:ext cx="9144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- KNN - </a:t>
            </a:r>
            <a:r>
              <a:rPr lang="en"/>
              <a:t>利用股票漲跌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D+1天 漲/跌3%</a:t>
            </a:r>
            <a:endParaRPr/>
          </a:p>
        </p:txBody>
      </p:sp>
      <p:graphicFrame>
        <p:nvGraphicFramePr>
          <p:cNvPr id="255" name="Google Shape;255;p38"/>
          <p:cNvGraphicFramePr/>
          <p:nvPr/>
        </p:nvGraphicFramePr>
        <p:xfrm>
          <a:off x="1618875" y="134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{88838AB3-FDA0-4590-8249-06F97298CC9B}</a:tableStyleId>
              </a:tblPr>
              <a:tblGrid>
                <a:gridCol w="1694725"/>
                <a:gridCol w="1694725"/>
                <a:gridCol w="1694725"/>
              </a:tblGrid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k=5</a:t>
                      </a:r>
                      <a:endParaRPr b="1" sz="1600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7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36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10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56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56" name="Google Shape;256;p38"/>
          <p:cNvCxnSpPr/>
          <p:nvPr/>
        </p:nvCxnSpPr>
        <p:spPr>
          <a:xfrm rot="10800000">
            <a:off x="-6775" y="3198025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" name="Google Shape;257;p38"/>
          <p:cNvCxnSpPr/>
          <p:nvPr/>
        </p:nvCxnSpPr>
        <p:spPr>
          <a:xfrm>
            <a:off x="1508225" y="3198025"/>
            <a:ext cx="5205300" cy="3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38"/>
          <p:cNvCxnSpPr/>
          <p:nvPr/>
        </p:nvCxnSpPr>
        <p:spPr>
          <a:xfrm rot="10800000">
            <a:off x="0" y="2220200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38"/>
          <p:cNvCxnSpPr/>
          <p:nvPr/>
        </p:nvCxnSpPr>
        <p:spPr>
          <a:xfrm>
            <a:off x="1515000" y="2220200"/>
            <a:ext cx="5198400" cy="108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0" name="Google Shape;260;p38"/>
          <p:cNvSpPr txBox="1"/>
          <p:nvPr/>
        </p:nvSpPr>
        <p:spPr>
          <a:xfrm>
            <a:off x="6868350" y="1569500"/>
            <a:ext cx="2106900" cy="13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Accuracy = </a:t>
            </a: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57</a:t>
            </a: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.8%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f1_score =  0.233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Precision_score =  0.41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Recall_score = 0.16 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At Each K-Value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 - </a:t>
            </a:r>
            <a:r>
              <a:rPr lang="en"/>
              <a:t>利用股票漲跌</a:t>
            </a:r>
            <a:endParaRPr/>
          </a:p>
        </p:txBody>
      </p:sp>
      <p:pic>
        <p:nvPicPr>
          <p:cNvPr id="266" name="Google Shape;26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563" y="1299050"/>
            <a:ext cx="6144883" cy="369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9"/>
          <p:cNvSpPr/>
          <p:nvPr/>
        </p:nvSpPr>
        <p:spPr>
          <a:xfrm>
            <a:off x="6806000" y="1677800"/>
            <a:ext cx="199500" cy="273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/>
          <p:nvPr/>
        </p:nvSpPr>
        <p:spPr>
          <a:xfrm>
            <a:off x="1508225" y="1359425"/>
            <a:ext cx="5194800" cy="2778300"/>
          </a:xfrm>
          <a:prstGeom prst="snip2DiagRect">
            <a:avLst>
              <a:gd fmla="val 18257" name="adj1"/>
              <a:gd fmla="val 0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0"/>
          <p:cNvSpPr txBox="1"/>
          <p:nvPr>
            <p:ph type="ctrTitle"/>
          </p:nvPr>
        </p:nvSpPr>
        <p:spPr>
          <a:xfrm>
            <a:off x="0" y="352850"/>
            <a:ext cx="9144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- KNN - 利用股票漲跌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D+1天 漲/跌3%</a:t>
            </a:r>
            <a:endParaRPr/>
          </a:p>
        </p:txBody>
      </p:sp>
      <p:graphicFrame>
        <p:nvGraphicFramePr>
          <p:cNvPr id="274" name="Google Shape;274;p40"/>
          <p:cNvGraphicFramePr/>
          <p:nvPr/>
        </p:nvGraphicFramePr>
        <p:xfrm>
          <a:off x="1618875" y="134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{88838AB3-FDA0-4590-8249-06F97298CC9B}</a:tableStyleId>
              </a:tblPr>
              <a:tblGrid>
                <a:gridCol w="1694725"/>
                <a:gridCol w="1694725"/>
                <a:gridCol w="1694725"/>
              </a:tblGrid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k=45</a:t>
                      </a:r>
                      <a:endParaRPr b="1" sz="1600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18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25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13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53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75" name="Google Shape;275;p40"/>
          <p:cNvCxnSpPr/>
          <p:nvPr/>
        </p:nvCxnSpPr>
        <p:spPr>
          <a:xfrm rot="10800000">
            <a:off x="-6775" y="3198025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40"/>
          <p:cNvCxnSpPr/>
          <p:nvPr/>
        </p:nvCxnSpPr>
        <p:spPr>
          <a:xfrm>
            <a:off x="1508225" y="3198025"/>
            <a:ext cx="5205300" cy="3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7" name="Google Shape;277;p40"/>
          <p:cNvCxnSpPr/>
          <p:nvPr/>
        </p:nvCxnSpPr>
        <p:spPr>
          <a:xfrm rot="10800000">
            <a:off x="0" y="2220200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40"/>
          <p:cNvCxnSpPr/>
          <p:nvPr/>
        </p:nvCxnSpPr>
        <p:spPr>
          <a:xfrm>
            <a:off x="1515000" y="2220200"/>
            <a:ext cx="5198400" cy="108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40"/>
          <p:cNvSpPr txBox="1"/>
          <p:nvPr/>
        </p:nvSpPr>
        <p:spPr>
          <a:xfrm>
            <a:off x="6868350" y="1569500"/>
            <a:ext cx="2106900" cy="13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Accuracy = 65.1%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D96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f1_score =  0.486</a:t>
            </a:r>
            <a:endParaRPr b="1" sz="1600">
              <a:solidFill>
                <a:srgbClr val="FFD96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Precision_score =  0.58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Recall_score = 0.42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/>
          <p:nvPr/>
        </p:nvSpPr>
        <p:spPr>
          <a:xfrm>
            <a:off x="1508225" y="1359425"/>
            <a:ext cx="5194800" cy="2778300"/>
          </a:xfrm>
          <a:prstGeom prst="snip2DiagRect">
            <a:avLst>
              <a:gd fmla="val 18257" name="adj1"/>
              <a:gd fmla="val 0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41"/>
          <p:cNvSpPr txBox="1"/>
          <p:nvPr>
            <p:ph type="ctrTitle"/>
          </p:nvPr>
        </p:nvSpPr>
        <p:spPr>
          <a:xfrm>
            <a:off x="0" y="352850"/>
            <a:ext cx="9144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- </a:t>
            </a:r>
            <a:r>
              <a:rPr lang="en"/>
              <a:t>SVM</a:t>
            </a:r>
            <a:r>
              <a:rPr lang="en"/>
              <a:t> - 種子關鍵字</a:t>
            </a:r>
            <a:endParaRPr/>
          </a:p>
        </p:txBody>
      </p:sp>
      <p:graphicFrame>
        <p:nvGraphicFramePr>
          <p:cNvPr id="286" name="Google Shape;286;p41"/>
          <p:cNvGraphicFramePr/>
          <p:nvPr/>
        </p:nvGraphicFramePr>
        <p:xfrm>
          <a:off x="1618875" y="134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{88838AB3-FDA0-4590-8249-06F97298CC9B}</a:tableStyleId>
              </a:tblPr>
              <a:tblGrid>
                <a:gridCol w="1694725"/>
                <a:gridCol w="1694725"/>
                <a:gridCol w="1694725"/>
              </a:tblGrid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112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3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23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43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87" name="Google Shape;287;p41"/>
          <p:cNvCxnSpPr/>
          <p:nvPr/>
        </p:nvCxnSpPr>
        <p:spPr>
          <a:xfrm rot="10800000">
            <a:off x="-6775" y="3198025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41"/>
          <p:cNvCxnSpPr/>
          <p:nvPr/>
        </p:nvCxnSpPr>
        <p:spPr>
          <a:xfrm>
            <a:off x="1508225" y="3198025"/>
            <a:ext cx="5215500" cy="3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41"/>
          <p:cNvCxnSpPr/>
          <p:nvPr/>
        </p:nvCxnSpPr>
        <p:spPr>
          <a:xfrm rot="10800000">
            <a:off x="0" y="2220200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41"/>
          <p:cNvCxnSpPr/>
          <p:nvPr/>
        </p:nvCxnSpPr>
        <p:spPr>
          <a:xfrm>
            <a:off x="1515000" y="2220200"/>
            <a:ext cx="5208600" cy="3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41"/>
          <p:cNvSpPr txBox="1"/>
          <p:nvPr/>
        </p:nvSpPr>
        <p:spPr>
          <a:xfrm>
            <a:off x="6868350" y="1569500"/>
            <a:ext cx="2106900" cy="13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Accuracy = 85.6%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f1_score =  0.896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Precision_score =  0.97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Recall_score =  0.83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2"/>
          <p:cNvSpPr/>
          <p:nvPr/>
        </p:nvSpPr>
        <p:spPr>
          <a:xfrm>
            <a:off x="1508225" y="1359425"/>
            <a:ext cx="5174100" cy="2778300"/>
          </a:xfrm>
          <a:prstGeom prst="snip2DiagRect">
            <a:avLst>
              <a:gd fmla="val 18257" name="adj1"/>
              <a:gd fmla="val 0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2"/>
          <p:cNvSpPr txBox="1"/>
          <p:nvPr>
            <p:ph type="ctrTitle"/>
          </p:nvPr>
        </p:nvSpPr>
        <p:spPr>
          <a:xfrm>
            <a:off x="0" y="352850"/>
            <a:ext cx="9144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- </a:t>
            </a:r>
            <a:r>
              <a:rPr lang="en"/>
              <a:t>SVM</a:t>
            </a:r>
            <a:r>
              <a:rPr lang="en"/>
              <a:t> - 利用股票漲跌</a:t>
            </a:r>
            <a:endParaRPr/>
          </a:p>
        </p:txBody>
      </p:sp>
      <p:graphicFrame>
        <p:nvGraphicFramePr>
          <p:cNvPr id="298" name="Google Shape;298;p42"/>
          <p:cNvGraphicFramePr/>
          <p:nvPr/>
        </p:nvGraphicFramePr>
        <p:xfrm>
          <a:off x="1618875" y="134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{88838AB3-FDA0-4590-8249-06F97298CC9B}</a:tableStyleId>
              </a:tblPr>
              <a:tblGrid>
                <a:gridCol w="1687825"/>
                <a:gridCol w="1687825"/>
                <a:gridCol w="1687825"/>
              </a:tblGrid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預測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為漲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127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107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真實</a:t>
                      </a:r>
                      <a:r>
                        <a:rPr b="1" lang="en">
                          <a:solidFill>
                            <a:schemeClr val="lt1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為跌</a:t>
                      </a:r>
                      <a:endParaRPr b="1">
                        <a:solidFill>
                          <a:schemeClr val="lt1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77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Roboto Condensed Light"/>
                          <a:ea typeface="Roboto Condensed Light"/>
                          <a:cs typeface="Roboto Condensed Light"/>
                          <a:sym typeface="Roboto Condensed Light"/>
                        </a:rPr>
                        <a:t>165</a:t>
                      </a:r>
                      <a:endParaRPr sz="1600">
                        <a:solidFill>
                          <a:schemeClr val="lt1"/>
                        </a:solidFill>
                        <a:latin typeface="Roboto Condensed Light"/>
                        <a:ea typeface="Roboto Condensed Light"/>
                        <a:cs typeface="Roboto Condensed Light"/>
                        <a:sym typeface="Roboto Condensed L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99" name="Google Shape;299;p42"/>
          <p:cNvCxnSpPr/>
          <p:nvPr/>
        </p:nvCxnSpPr>
        <p:spPr>
          <a:xfrm rot="10800000">
            <a:off x="-6775" y="3198025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42"/>
          <p:cNvCxnSpPr/>
          <p:nvPr/>
        </p:nvCxnSpPr>
        <p:spPr>
          <a:xfrm>
            <a:off x="1508225" y="3198025"/>
            <a:ext cx="5194800" cy="141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42"/>
          <p:cNvCxnSpPr/>
          <p:nvPr/>
        </p:nvCxnSpPr>
        <p:spPr>
          <a:xfrm rot="10800000">
            <a:off x="0" y="2220200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42"/>
          <p:cNvCxnSpPr/>
          <p:nvPr/>
        </p:nvCxnSpPr>
        <p:spPr>
          <a:xfrm>
            <a:off x="1515000" y="2220200"/>
            <a:ext cx="5188200" cy="3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3" name="Google Shape;303;p42"/>
          <p:cNvSpPr txBox="1"/>
          <p:nvPr/>
        </p:nvSpPr>
        <p:spPr>
          <a:xfrm>
            <a:off x="6868350" y="1569500"/>
            <a:ext cx="2106900" cy="13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Accuracy = 61.3%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f1_score =  0.58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Precision_score =  0.54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Recall_score =  0.62</a:t>
            </a:r>
            <a:endParaRPr sz="16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3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09" name="Google Shape;309;p43"/>
          <p:cNvSpPr txBox="1"/>
          <p:nvPr>
            <p:ph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310" name="Google Shape;310;p43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4"/>
          <p:cNvSpPr txBox="1"/>
          <p:nvPr>
            <p:ph idx="1" type="body"/>
          </p:nvPr>
        </p:nvSpPr>
        <p:spPr>
          <a:xfrm>
            <a:off x="623075" y="1391700"/>
            <a:ext cx="5124000" cy="23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針對我們所利用的兩個模型——KNN和SVM，模型並不是影響準確率最大的因素，而是資料的分類方式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我們只將「新聞」的文章做分類、篩選關鍵字並丟如模型進行預測，若利用其他種類的文章準確率等指標可能會很不一樣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ctrTitle"/>
          </p:nvPr>
        </p:nvSpPr>
        <p:spPr>
          <a:xfrm>
            <a:off x="57480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0" name="Google Shape;140;p27"/>
          <p:cNvSpPr txBox="1"/>
          <p:nvPr>
            <p:ph idx="2" type="ctrTitle"/>
          </p:nvPr>
        </p:nvSpPr>
        <p:spPr>
          <a:xfrm>
            <a:off x="2447696" y="10398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搜尋關鍵字</a:t>
            </a:r>
            <a:endParaRPr sz="2100"/>
          </a:p>
        </p:txBody>
      </p:sp>
      <p:sp>
        <p:nvSpPr>
          <p:cNvPr id="141" name="Google Shape;141;p27"/>
          <p:cNvSpPr txBox="1"/>
          <p:nvPr>
            <p:ph idx="9" type="ctrTitle"/>
          </p:nvPr>
        </p:nvSpPr>
        <p:spPr>
          <a:xfrm>
            <a:off x="2447696" y="1929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股票漲跌預測</a:t>
            </a:r>
            <a:endParaRPr sz="2100"/>
          </a:p>
        </p:txBody>
      </p:sp>
      <p:sp>
        <p:nvSpPr>
          <p:cNvPr id="142" name="Google Shape;142;p27"/>
          <p:cNvSpPr txBox="1"/>
          <p:nvPr>
            <p:ph idx="3" type="title"/>
          </p:nvPr>
        </p:nvSpPr>
        <p:spPr>
          <a:xfrm>
            <a:off x="4175848" y="10778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3" name="Google Shape;143;p27"/>
          <p:cNvSpPr txBox="1"/>
          <p:nvPr>
            <p:ph idx="5" type="title"/>
          </p:nvPr>
        </p:nvSpPr>
        <p:spPr>
          <a:xfrm>
            <a:off x="4162806" y="2868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4" name="Google Shape;144;p27"/>
          <p:cNvSpPr txBox="1"/>
          <p:nvPr>
            <p:ph idx="4" type="title"/>
          </p:nvPr>
        </p:nvSpPr>
        <p:spPr>
          <a:xfrm>
            <a:off x="4162806" y="19730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45" name="Google Shape;145;p27"/>
          <p:cNvCxnSpPr/>
          <p:nvPr/>
        </p:nvCxnSpPr>
        <p:spPr>
          <a:xfrm flipH="1">
            <a:off x="5501925" y="0"/>
            <a:ext cx="5100" cy="354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7"/>
          <p:cNvSpPr txBox="1"/>
          <p:nvPr>
            <p:ph idx="14" type="ctrTitle"/>
          </p:nvPr>
        </p:nvSpPr>
        <p:spPr>
          <a:xfrm>
            <a:off x="2447696" y="28271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結論</a:t>
            </a:r>
            <a:endParaRPr sz="2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5"/>
          <p:cNvSpPr txBox="1"/>
          <p:nvPr>
            <p:ph idx="1" type="body"/>
          </p:nvPr>
        </p:nvSpPr>
        <p:spPr>
          <a:xfrm>
            <a:off x="642050" y="2134800"/>
            <a:ext cx="80019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u="sng">
                <a:solidFill>
                  <a:schemeClr val="hlink"/>
                </a:solidFill>
                <a:hlinkClick r:id="rId3"/>
              </a:rPr>
              <a:t>https://drive.google.com/open?id=161XiThrCsu9tKvfJOefCFYC2togWypIA</a:t>
            </a:r>
            <a:endParaRPr sz="3600"/>
          </a:p>
        </p:txBody>
      </p:sp>
      <p:sp>
        <p:nvSpPr>
          <p:cNvPr id="321" name="Google Shape;321;p45"/>
          <p:cNvSpPr txBox="1"/>
          <p:nvPr>
            <p:ph idx="4294967295" type="ctrTitle"/>
          </p:nvPr>
        </p:nvSpPr>
        <p:spPr>
          <a:xfrm flipH="1">
            <a:off x="3283193" y="1275613"/>
            <a:ext cx="5195700" cy="19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Video link</a:t>
            </a:r>
            <a:endParaRPr sz="4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6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cxnSp>
        <p:nvCxnSpPr>
          <p:cNvPr id="327" name="Google Shape;327;p46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46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作業流程</a:t>
            </a:r>
            <a:endParaRPr/>
          </a:p>
        </p:txBody>
      </p:sp>
      <p:sp>
        <p:nvSpPr>
          <p:cNvPr id="152" name="Google Shape;152;p28"/>
          <p:cNvSpPr/>
          <p:nvPr/>
        </p:nvSpPr>
        <p:spPr>
          <a:xfrm>
            <a:off x="1148819" y="3211494"/>
            <a:ext cx="782400" cy="7926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28"/>
          <p:cNvCxnSpPr>
            <a:stCxn id="154" idx="3"/>
          </p:cNvCxnSpPr>
          <p:nvPr/>
        </p:nvCxnSpPr>
        <p:spPr>
          <a:xfrm flipH="1" rot="10800000">
            <a:off x="1925647" y="3625550"/>
            <a:ext cx="1094700" cy="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8"/>
          <p:cNvCxnSpPr/>
          <p:nvPr/>
        </p:nvCxnSpPr>
        <p:spPr>
          <a:xfrm rot="10800000">
            <a:off x="3021932" y="2866786"/>
            <a:ext cx="0" cy="76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28"/>
          <p:cNvSpPr/>
          <p:nvPr/>
        </p:nvSpPr>
        <p:spPr>
          <a:xfrm flipH="1" rot="10800000">
            <a:off x="2699668" y="2071579"/>
            <a:ext cx="782400" cy="7926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7" name="Google Shape;157;p28"/>
          <p:cNvCxnSpPr/>
          <p:nvPr/>
        </p:nvCxnSpPr>
        <p:spPr>
          <a:xfrm>
            <a:off x="3481975" y="2453275"/>
            <a:ext cx="1093500" cy="1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8"/>
          <p:cNvCxnSpPr/>
          <p:nvPr/>
        </p:nvCxnSpPr>
        <p:spPr>
          <a:xfrm>
            <a:off x="4572775" y="2453000"/>
            <a:ext cx="0" cy="75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8"/>
          <p:cNvSpPr/>
          <p:nvPr/>
        </p:nvSpPr>
        <p:spPr>
          <a:xfrm>
            <a:off x="4215083" y="3211494"/>
            <a:ext cx="782400" cy="7926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" name="Google Shape;160;p28"/>
          <p:cNvCxnSpPr>
            <a:stCxn id="161" idx="3"/>
          </p:cNvCxnSpPr>
          <p:nvPr/>
        </p:nvCxnSpPr>
        <p:spPr>
          <a:xfrm flipH="1" rot="10800000">
            <a:off x="4996522" y="3625550"/>
            <a:ext cx="1090200" cy="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8"/>
          <p:cNvCxnSpPr/>
          <p:nvPr/>
        </p:nvCxnSpPr>
        <p:spPr>
          <a:xfrm rot="10800000">
            <a:off x="6088196" y="2864986"/>
            <a:ext cx="0" cy="763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28"/>
          <p:cNvSpPr/>
          <p:nvPr/>
        </p:nvSpPr>
        <p:spPr>
          <a:xfrm flipH="1" rot="10800000">
            <a:off x="5728088" y="2072574"/>
            <a:ext cx="782400" cy="7926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28"/>
          <p:cNvCxnSpPr/>
          <p:nvPr/>
        </p:nvCxnSpPr>
        <p:spPr>
          <a:xfrm>
            <a:off x="6507400" y="2464725"/>
            <a:ext cx="1092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28"/>
          <p:cNvCxnSpPr>
            <a:endCxn id="166" idx="3"/>
          </p:cNvCxnSpPr>
          <p:nvPr/>
        </p:nvCxnSpPr>
        <p:spPr>
          <a:xfrm flipH="1">
            <a:off x="7599256" y="2461811"/>
            <a:ext cx="1800" cy="736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8"/>
          <p:cNvSpPr/>
          <p:nvPr/>
        </p:nvSpPr>
        <p:spPr>
          <a:xfrm>
            <a:off x="7204906" y="3198311"/>
            <a:ext cx="788700" cy="7989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8"/>
          <p:cNvSpPr txBox="1"/>
          <p:nvPr/>
        </p:nvSpPr>
        <p:spPr>
          <a:xfrm>
            <a:off x="1136947" y="3435200"/>
            <a:ext cx="7887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1</a:t>
            </a:r>
            <a:endParaRPr b="1" sz="120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67" name="Google Shape;167;p28"/>
          <p:cNvSpPr txBox="1"/>
          <p:nvPr/>
        </p:nvSpPr>
        <p:spPr>
          <a:xfrm>
            <a:off x="370175" y="4114825"/>
            <a:ext cx="23397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（1）篩選關鍵字——先定義我們的上漲和下跌文章，並利用TFIDF篩選出各自的關鍵字</a:t>
            </a:r>
            <a:endParaRPr sz="13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8" name="Google Shape;168;p28"/>
          <p:cNvSpPr txBox="1"/>
          <p:nvPr/>
        </p:nvSpPr>
        <p:spPr>
          <a:xfrm>
            <a:off x="2704247" y="2278350"/>
            <a:ext cx="7887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2</a:t>
            </a:r>
            <a:endParaRPr b="1" sz="120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69" name="Google Shape;169;p28"/>
          <p:cNvSpPr txBox="1"/>
          <p:nvPr/>
        </p:nvSpPr>
        <p:spPr>
          <a:xfrm>
            <a:off x="5714071" y="2285125"/>
            <a:ext cx="7887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4</a:t>
            </a:r>
            <a:endParaRPr b="1" sz="120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4207822" y="3435200"/>
            <a:ext cx="7887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3</a:t>
            </a:r>
            <a:endParaRPr b="1" sz="120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70" name="Google Shape;170;p28"/>
          <p:cNvSpPr txBox="1"/>
          <p:nvPr/>
        </p:nvSpPr>
        <p:spPr>
          <a:xfrm>
            <a:off x="7204897" y="3428305"/>
            <a:ext cx="7887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5</a:t>
            </a:r>
            <a:endParaRPr b="1" sz="120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71" name="Google Shape;171;p28"/>
          <p:cNvSpPr txBox="1"/>
          <p:nvPr/>
        </p:nvSpPr>
        <p:spPr>
          <a:xfrm>
            <a:off x="3659725" y="4114825"/>
            <a:ext cx="18849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（2）用KNN和SVM兩種模型進行預測</a:t>
            </a:r>
            <a:endParaRPr sz="13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2" name="Google Shape;172;p28"/>
          <p:cNvSpPr txBox="1"/>
          <p:nvPr/>
        </p:nvSpPr>
        <p:spPr>
          <a:xfrm>
            <a:off x="6803350" y="4114825"/>
            <a:ext cx="15918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（3）將1～3月文章視為train data，4月為test進行預測等</a:t>
            </a:r>
            <a:endParaRPr sz="13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3" name="Google Shape;173;p28"/>
          <p:cNvSpPr txBox="1"/>
          <p:nvPr/>
        </p:nvSpPr>
        <p:spPr>
          <a:xfrm>
            <a:off x="5365951" y="1299050"/>
            <a:ext cx="14445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（3）將新聞內容按照月分類</a:t>
            </a:r>
            <a:endParaRPr sz="13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2148425" y="1241075"/>
            <a:ext cx="18849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（2）供利用兩種方式：種子關鍵字以及股價實際漲跌做label</a:t>
            </a:r>
            <a:endParaRPr sz="13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篩選關鍵字</a:t>
            </a:r>
            <a:endParaRPr/>
          </a:p>
        </p:txBody>
      </p:sp>
      <p:sp>
        <p:nvSpPr>
          <p:cNvPr id="180" name="Google Shape;180;p29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81" name="Google Shape;181;p29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篩選關鍵字</a:t>
            </a:r>
            <a:endParaRPr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3">
            <a:alphaModFix/>
          </a:blip>
          <a:srcRect b="0" l="0" r="2543" t="169"/>
          <a:stretch/>
        </p:blipFill>
        <p:spPr>
          <a:xfrm>
            <a:off x="4954000" y="1048900"/>
            <a:ext cx="1617850" cy="3867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1551" y="1048900"/>
            <a:ext cx="1660049" cy="386705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0"/>
          <p:cNvSpPr txBox="1"/>
          <p:nvPr>
            <p:ph idx="4294967295" type="body"/>
          </p:nvPr>
        </p:nvSpPr>
        <p:spPr>
          <a:xfrm>
            <a:off x="636475" y="1361350"/>
            <a:ext cx="3721500" cy="30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用種子關鍵字，具有「漲」或「上漲」歸類為上漲，具有「跌」或「下跌」則歸類為下跌，皆有出現則不歸類。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900"/>
              <a:t>用TF-IDF排序，各取前1000個關鍵字，並把在兩群重複的字詞刪除以及人工刪除不合理的字詞，取得右表。</a:t>
            </a:r>
            <a:endParaRPr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95" name="Google Shape;195;p31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96" name="Google Shape;196;p31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type="ctrTitle"/>
          </p:nvPr>
        </p:nvSpPr>
        <p:spPr>
          <a:xfrm flipH="1">
            <a:off x="2181375" y="2635675"/>
            <a:ext cx="5762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KNN - </a:t>
            </a:r>
            <a:r>
              <a:rPr lang="en"/>
              <a:t>種子關鍵字</a:t>
            </a:r>
            <a:endParaRPr/>
          </a:p>
        </p:txBody>
      </p:sp>
      <p:sp>
        <p:nvSpPr>
          <p:cNvPr id="202" name="Google Shape;202;p32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03" name="Google Shape;203;p32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type="ctrTitle"/>
          </p:nvPr>
        </p:nvSpPr>
        <p:spPr>
          <a:xfrm flipH="1">
            <a:off x="1927574" y="2635675"/>
            <a:ext cx="6015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</a:t>
            </a:r>
            <a:r>
              <a:rPr lang="en"/>
              <a:t>KNN - 實際股票漲跌</a:t>
            </a:r>
            <a:endParaRPr/>
          </a:p>
        </p:txBody>
      </p:sp>
      <p:sp>
        <p:nvSpPr>
          <p:cNvPr id="209" name="Google Shape;209;p33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10" name="Google Shape;210;p33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</a:t>
            </a:r>
            <a:r>
              <a:rPr lang="en"/>
              <a:t>SVM</a:t>
            </a:r>
            <a:endParaRPr/>
          </a:p>
        </p:txBody>
      </p:sp>
      <p:sp>
        <p:nvSpPr>
          <p:cNvPr id="216" name="Google Shape;216;p34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17" name="Google Shape;217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 Newsletter by Slidesgo">
  <a:themeElements>
    <a:clrScheme name="Simple Light">
      <a:dk1>
        <a:srgbClr val="FFFFFF"/>
      </a:dk1>
      <a:lt1>
        <a:srgbClr val="0A3455"/>
      </a:lt1>
      <a:dk2>
        <a:srgbClr val="6EBDC4"/>
      </a:dk2>
      <a:lt2>
        <a:srgbClr val="416D90"/>
      </a:lt2>
      <a:accent1>
        <a:srgbClr val="B4EBF0"/>
      </a:accent1>
      <a:accent2>
        <a:srgbClr val="7CC5CC"/>
      </a:accent2>
      <a:accent3>
        <a:srgbClr val="61A6B5"/>
      </a:accent3>
      <a:accent4>
        <a:srgbClr val="548FA6"/>
      </a:accent4>
      <a:accent5>
        <a:srgbClr val="2E5F80"/>
      </a:accent5>
      <a:accent6>
        <a:srgbClr val="1743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